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0"/>
  </p:notesMasterIdLst>
  <p:sldIdLst>
    <p:sldId id="257" r:id="rId2"/>
    <p:sldId id="258" r:id="rId3"/>
    <p:sldId id="262" r:id="rId4"/>
    <p:sldId id="269" r:id="rId5"/>
    <p:sldId id="270" r:id="rId6"/>
    <p:sldId id="259" r:id="rId7"/>
    <p:sldId id="260" r:id="rId8"/>
    <p:sldId id="261" r:id="rId9"/>
    <p:sldId id="263" r:id="rId10"/>
    <p:sldId id="267" r:id="rId11"/>
    <p:sldId id="264" r:id="rId12"/>
    <p:sldId id="284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5" r:id="rId21"/>
    <p:sldId id="281" r:id="rId22"/>
    <p:sldId id="282" r:id="rId23"/>
    <p:sldId id="272" r:id="rId24"/>
    <p:sldId id="288" r:id="rId25"/>
    <p:sldId id="286" r:id="rId26"/>
    <p:sldId id="287" r:id="rId27"/>
    <p:sldId id="283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9C170878-462E-40FD-A35A-D3C6FCD40D19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67B0557E-11C7-49E8-8399-AE90E233A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49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58E1-6674-47B3-A139-4D3D034D2CAD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966C-CEA4-4AE1-9714-72B9DE26D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926C-5B38-4D0E-B891-503D52E9F288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F62E-9C8B-40C7-94E4-81F56F4D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ED23-0E15-46DD-B661-14B56A8450F5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9C80-322E-4B3E-92AD-41FA21C12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4798-22A3-4333-8CD9-6E11B7366172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E08B-4D68-4DAA-B2A3-3FE17BF4F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11C2B-72E5-47CB-835B-B2022BD178E8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CBE5-FDF6-41C5-B02B-37A3E56F1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705E-41BA-42A6-ACA5-A17E3C1389B2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4901-59E3-4D56-BD88-DC7E41D2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C3C9-A753-4088-B78B-C17DA5D6B6EB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3409E-E899-4C17-86B2-C1BBA01C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31FA-8A5E-413C-837C-AB5A2F5180A2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FE28-AC46-4B85-8216-36AE6F1C9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B496-3396-4727-B4D6-FDB9DA30F1D3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DEC0-4F44-4B13-BC27-4D4E9C8E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1DDB-5713-4E6F-B1C7-6799F72F0A89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9A94-8DED-47FB-B60D-972CE36E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5ADC-DE81-4E2A-9883-272982F821FC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5BFE5-C0B9-4CB5-A847-356DEE9E5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064A-3C67-47C0-915A-793581C8A370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4E58-289E-4DA2-8153-0CACE7E3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239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39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066F3801-F5E1-4E4E-9FAD-27DE3D6F9C7B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75C5C7E-0216-4D59-AAE9-4EAC0F2A5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indi/DVD-TVC%20Theme%20Film%2060Sec%20Mov+MPEG4%2010-12-2010" TargetMode="External"/><Relationship Id="rId2" Type="http://schemas.openxmlformats.org/officeDocument/2006/relationships/hyperlink" Target="Disability%20Video%20Clip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indi%2015sec%20Disabled.m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icturesof.net/pages/100109-027364-50404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n/url?sa=i&amp;source=images&amp;cd=&amp;cad=rja&amp;docid=m6GCMnF7bzsG0M&amp;tbnid=Wee0qZZ2yD-yBM:&amp;ved=0CAgQjRwwAA&amp;url=http://enews.fergananews.com/articles/2379&amp;ei=Lt0LUZfXB9DqrQeqq4CgBQ&amp;psig=AFQjCNE7XbOpsjIUc2CTQdLEM3m6ZsfJuQ&amp;ust=135981841417301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304800"/>
            <a:ext cx="5570538" cy="708025"/>
          </a:xfrm>
        </p:spPr>
        <p:txBody>
          <a:bodyPr anchor="b"/>
          <a:lstStyle/>
          <a:p>
            <a:pPr algn="ctr" eaLnBrk="1" hangingPunct="1"/>
            <a:r>
              <a:rPr lang="en-US" smtClean="0">
                <a:solidFill>
                  <a:srgbClr val="800000"/>
                </a:solidFill>
              </a:rPr>
              <a:t>Disability</a:t>
            </a:r>
          </a:p>
        </p:txBody>
      </p:sp>
      <p:pic>
        <p:nvPicPr>
          <p:cNvPr id="4099" name="Picture 2" descr="C:\Documents and Settings\Administrator.HP-A4B6FCCCA570\My Documents\My Pictures\disability_1_.gif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82000" cy="4419600"/>
          </a:xfrm>
          <a:noFill/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219200" y="54864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omic Sans MS" pitchFamily="66" charset="0"/>
              </a:rPr>
              <a:t>V.M. Tamhane, Junior Consultant</a:t>
            </a:r>
          </a:p>
          <a:p>
            <a:pPr algn="ctr"/>
            <a:r>
              <a:rPr lang="en-US" sz="1200">
                <a:latin typeface="Comic Sans MS" pitchFamily="66" charset="0"/>
              </a:rPr>
              <a:t>Office of the Registrar General &amp; Census Commissioner, India</a:t>
            </a:r>
          </a:p>
          <a:p>
            <a:pPr algn="ctr"/>
            <a:r>
              <a:rPr lang="en-US" sz="1200">
                <a:latin typeface="Comic Sans MS" pitchFamily="66" charset="0"/>
              </a:rPr>
              <a:t>New Delhi</a:t>
            </a:r>
          </a:p>
          <a:p>
            <a:pPr algn="ctr"/>
            <a:r>
              <a:rPr lang="en-US" sz="1200">
                <a:latin typeface="Comic Sans MS" pitchFamily="66" charset="0"/>
              </a:rPr>
              <a:t>6</a:t>
            </a:r>
            <a:r>
              <a:rPr lang="en-US" sz="1200" baseline="30000">
                <a:latin typeface="Comic Sans MS" pitchFamily="66" charset="0"/>
              </a:rPr>
              <a:t>th</a:t>
            </a:r>
            <a:r>
              <a:rPr lang="en-US" sz="1200">
                <a:latin typeface="Comic Sans MS" pitchFamily="66" charset="0"/>
              </a:rPr>
              <a:t> February 2013</a:t>
            </a:r>
          </a:p>
        </p:txBody>
      </p: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7" name="Group 69"/>
          <p:cNvGraphicFramePr>
            <a:graphicFrameLocks noGrp="1"/>
          </p:cNvGraphicFramePr>
          <p:nvPr/>
        </p:nvGraphicFramePr>
        <p:xfrm>
          <a:off x="2133600" y="1143000"/>
          <a:ext cx="5486400" cy="4413251"/>
        </p:xfrm>
        <a:graphic>
          <a:graphicData uri="http://schemas.openxmlformats.org/drawingml/2006/table">
            <a:tbl>
              <a:tblPr/>
              <a:tblGrid>
                <a:gridCol w="1295400"/>
                <a:gridCol w="1447800"/>
                <a:gridCol w="1371600"/>
                <a:gridCol w="1371600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l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 of disability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21,906,769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12,605,635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9,301,134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Seeing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10,634,881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5,732,338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4,902,543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1,640,868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942,095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698,773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1,261,722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673,797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587,925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6,105,477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3,902,752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2,202,725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Mental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2,263,821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1,354,653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909,168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6" name="TextBox 2"/>
          <p:cNvSpPr txBox="1">
            <a:spLocks noChangeArrowheads="1"/>
          </p:cNvSpPr>
          <p:nvPr/>
        </p:nvSpPr>
        <p:spPr bwMode="auto">
          <a:xfrm>
            <a:off x="990600" y="381000"/>
            <a:ext cx="594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2001 Census Results in Brief</a:t>
            </a:r>
          </a:p>
          <a:p>
            <a:endParaRPr lang="en-US" sz="2800"/>
          </a:p>
        </p:txBody>
      </p:sp>
      <p:sp>
        <p:nvSpPr>
          <p:cNvPr id="13357" name="Rectangle 46"/>
          <p:cNvSpPr>
            <a:spLocks noChangeArrowheads="1"/>
          </p:cNvSpPr>
          <p:nvPr/>
        </p:nvSpPr>
        <p:spPr bwMode="auto">
          <a:xfrm>
            <a:off x="1371600" y="6019800"/>
            <a:ext cx="706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disabled comprised 2.13 percent of the total population of India.</a:t>
            </a:r>
          </a:p>
        </p:txBody>
      </p:sp>
      <p:sp>
        <p:nvSpPr>
          <p:cNvPr id="13358" name="Text Box 66"/>
          <p:cNvSpPr txBox="1">
            <a:spLocks noChangeArrowheads="1"/>
          </p:cNvSpPr>
          <p:nvPr/>
        </p:nvSpPr>
        <p:spPr bwMode="auto">
          <a:xfrm>
            <a:off x="6248400" y="2133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59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81000"/>
            <a:ext cx="7315200" cy="990600"/>
          </a:xfrm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</a:rPr>
              <a:t>Percentage distribution by type of disability Census 2001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/>
        </p:nvGraphicFramePr>
        <p:xfrm>
          <a:off x="1219200" y="1371600"/>
          <a:ext cx="7239000" cy="4073525"/>
        </p:xfrm>
        <a:graphic>
          <a:graphicData uri="http://schemas.openxmlformats.org/presentationml/2006/ole">
            <p:oleObj spid="_x0000_s1026" name="Chart" r:id="rId3" imgW="7391535" imgH="4152980" progId="Excel.Sheet.8">
              <p:embed/>
            </p:oleObj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914400" y="5029200"/>
            <a:ext cx="755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2001 Census results on disability were considered as under enumeration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00200" y="1752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800000"/>
                </a:solidFill>
              </a:rPr>
              <a:t>Approach and measures taken at Census 2011</a:t>
            </a:r>
            <a:endParaRPr lang="en-IN" sz="3600">
              <a:solidFill>
                <a:srgbClr val="800000"/>
              </a:solidFill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6397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2011 Census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30725"/>
          </a:xfrm>
        </p:spPr>
        <p:txBody>
          <a:bodyPr/>
          <a:lstStyle/>
          <a:p>
            <a:pPr marL="609600" indent="-609600" eaLnBrk="1" hangingPunct="1">
              <a:buFont typeface="Lucida Sans" pitchFamily="34" charset="0"/>
              <a:buAutoNum type="arabicPeriod"/>
            </a:pPr>
            <a:r>
              <a:rPr lang="en-US" sz="2400" smtClean="0"/>
              <a:t>At the Census 2011 our </a:t>
            </a:r>
            <a:r>
              <a:rPr lang="en-US" sz="2400" smtClean="0">
                <a:solidFill>
                  <a:srgbClr val="800000"/>
                </a:solidFill>
              </a:rPr>
              <a:t>objective</a:t>
            </a:r>
            <a:r>
              <a:rPr lang="en-US" sz="2400" smtClean="0"/>
              <a:t> was to ensure complete and accurate coverage  of all disabled without omission. </a:t>
            </a:r>
          </a:p>
          <a:p>
            <a:pPr marL="609600" indent="-609600" eaLnBrk="1" hangingPunct="1">
              <a:buFont typeface="Lucida Sans" pitchFamily="34" charset="0"/>
              <a:buAutoNum type="arabicPeriod"/>
            </a:pPr>
            <a:r>
              <a:rPr lang="en-US" sz="2400" smtClean="0"/>
              <a:t>To begin with, following </a:t>
            </a:r>
            <a:r>
              <a:rPr lang="en-US" sz="2400" smtClean="0">
                <a:solidFill>
                  <a:srgbClr val="990000"/>
                </a:solidFill>
              </a:rPr>
              <a:t>impediments</a:t>
            </a:r>
            <a:r>
              <a:rPr lang="en-US" sz="2400" smtClean="0"/>
              <a:t> were identified which together contribute to less returns: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14400" y="3200400"/>
            <a:ext cx="37338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>
                <a:solidFill>
                  <a:srgbClr val="990000"/>
                </a:solidFill>
              </a:rPr>
              <a:t>Definitional aspect: Simple and comprehensible definitions required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>
                <a:solidFill>
                  <a:srgbClr val="990000"/>
                </a:solidFill>
              </a:rPr>
              <a:t>Training aspect-  imparting training on a sensitive  issue like disability to 2.7 million Census functionaries is a difficult task,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>
                <a:solidFill>
                  <a:srgbClr val="990000"/>
                </a:solidFill>
              </a:rPr>
              <a:t>Mindset of Public - certain types of disabilities treated as stigma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953000" y="3124200"/>
            <a:ext cx="33528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>
                <a:solidFill>
                  <a:srgbClr val="990000"/>
                </a:solidFill>
              </a:rPr>
              <a:t>General tendency to withhold information: particularly  in the case of infants, unmarried females and elderly.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2000">
              <a:solidFill>
                <a:srgbClr val="990000"/>
              </a:solidFill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2000">
                <a:solidFill>
                  <a:srgbClr val="990000"/>
                </a:solidFill>
              </a:rPr>
              <a:t>Perception and response of the respondent is final.</a:t>
            </a: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2000">
              <a:solidFill>
                <a:srgbClr val="990000"/>
              </a:solidFill>
            </a:endParaRPr>
          </a:p>
          <a:p>
            <a:pPr marL="547688" indent="-411163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2000">
              <a:solidFill>
                <a:srgbClr val="990000"/>
              </a:solidFill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2011 Census-Finalization of question-the definitional aspect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 field Trial of the question on disability was conducted to ascertain the areas which required improvement and to devise strategy to overcome these;</a:t>
            </a:r>
          </a:p>
          <a:p>
            <a:pPr eaLnBrk="1" hangingPunct="1"/>
            <a:r>
              <a:rPr lang="en-US" sz="2400" smtClean="0"/>
              <a:t>Deliberations were held with all stakeholders in Government and those working for the welfare of disabled.</a:t>
            </a:r>
          </a:p>
          <a:p>
            <a:pPr eaLnBrk="1" hangingPunct="1"/>
            <a:r>
              <a:rPr lang="en-US" sz="2400" smtClean="0"/>
              <a:t>There after the question and definitions were finalized based on the recommendations/suggestions which were found to be acceptable for the purpose of Population Census.</a:t>
            </a: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800000"/>
                </a:solidFill>
              </a:rPr>
              <a:t>2011 Census-the question on disability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990600"/>
            <a:ext cx="3397250" cy="5105400"/>
          </a:xfrm>
          <a:noFill/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3962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2011 Census-Important features of the </a:t>
            </a:r>
            <a:br>
              <a:rPr lang="en-US" sz="2800" smtClean="0">
                <a:solidFill>
                  <a:srgbClr val="800000"/>
                </a:solidFill>
              </a:rPr>
            </a:br>
            <a:r>
              <a:rPr lang="en-US" sz="2800" smtClean="0">
                <a:solidFill>
                  <a:srgbClr val="800000"/>
                </a:solidFill>
              </a:rPr>
              <a:t>question on disability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Categories of disabilities increased from five at 2001 Census to eight at the Census 2011; 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Category of ‘Any Other ‘included to ensure complete coverage;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Mental Retardation and Mental Illness treated as separate disabilities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Provision to record maximum three types of disabilities under Multiple disability provided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All types of disabilities listed in PWD Act, 1995 and National Trust Act, 1999 covered;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placement of question has been changed. Brought forward from Q.-15 at 2001 Census to Q. – 9 at Census 2011,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2011 Census-Training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530725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Intensive Training programme was drawn;</a:t>
            </a:r>
          </a:p>
          <a:p>
            <a:pPr eaLnBrk="1" hangingPunct="1"/>
            <a:r>
              <a:rPr lang="en-US" sz="2400" smtClean="0"/>
              <a:t>National Trainers and Master Trainer Facilitators were imparted intensive training on the disability question,</a:t>
            </a:r>
          </a:p>
          <a:p>
            <a:pPr eaLnBrk="1" hangingPunct="1"/>
            <a:r>
              <a:rPr lang="en-US" sz="2400" smtClean="0"/>
              <a:t>Were trained to motivate enumerators,</a:t>
            </a:r>
          </a:p>
          <a:p>
            <a:pPr eaLnBrk="1" hangingPunct="1"/>
            <a:r>
              <a:rPr lang="en-US" sz="2400" smtClean="0"/>
              <a:t>One of the important features of training was the partnership with NGOs working for the welfare of disabled.</a:t>
            </a:r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  <p:pic>
        <p:nvPicPr>
          <p:cNvPr id="150537" name="Picture 9" descr="training_ico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114800"/>
            <a:ext cx="29432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smtClean="0">
                <a:solidFill>
                  <a:srgbClr val="800000"/>
                </a:solidFill>
              </a:rPr>
              <a:t>Partnership with Disability Sector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sz="2000" smtClean="0"/>
              <a:t>	A- NGOs working for the welfare of disabled were involved in training of Census functionaries at National , State and District level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r>
              <a:rPr lang="en-US" sz="2000" smtClean="0"/>
              <a:t>	B- Created a special module for training on the question on disability. This was used across the country,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r>
              <a:rPr lang="en-US" sz="2000" smtClean="0"/>
              <a:t>	c- Role models from disability groups were invited in training classes to motivate and sensitize Census functionaries.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r>
              <a:rPr lang="en-US" sz="2000" smtClean="0"/>
              <a:t>	D- Created awareness across the country among the disabled and general population to respond to the question on disability and provide correct information to Census Enumerators,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</a:pPr>
            <a:endParaRPr lang="en-US" sz="2000" smtClean="0"/>
          </a:p>
          <a:p>
            <a:pPr marL="514350" indent="-514350" eaLnBrk="1" hangingPunct="1">
              <a:lnSpc>
                <a:spcPct val="80000"/>
              </a:lnSpc>
              <a:buFont typeface="Lucida Sans" pitchFamily="34" charset="0"/>
              <a:buAutoNum type="arabicPeriod"/>
            </a:pPr>
            <a:endParaRPr lang="en-US" sz="1800" smtClean="0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800000"/>
                </a:solidFill>
              </a:rPr>
              <a:t>2011 Census-Publicity on disability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7467600" cy="4530725"/>
          </a:xfrm>
        </p:spPr>
        <p:txBody>
          <a:bodyPr/>
          <a:lstStyle/>
          <a:p>
            <a:pPr marL="547688" indent="-411163" eaLnBrk="1" hangingPunct="1">
              <a:lnSpc>
                <a:spcPct val="80000"/>
              </a:lnSpc>
            </a:pPr>
            <a:r>
              <a:rPr lang="en-US" sz="2400" smtClean="0"/>
              <a:t> Special audio/ video spots prepared in 12 languages for awareness generation,</a:t>
            </a:r>
          </a:p>
          <a:p>
            <a:pPr marL="547688" indent="-411163" eaLnBrk="1" hangingPunct="1">
              <a:lnSpc>
                <a:spcPct val="80000"/>
              </a:lnSpc>
            </a:pPr>
            <a:r>
              <a:rPr lang="en-US" sz="2400" smtClean="0"/>
              <a:t>The video clip to be telecast  on all popular TV channels has actual disable  persons acting in this,</a:t>
            </a:r>
          </a:p>
          <a:p>
            <a:pPr marL="547688" indent="-411163" eaLnBrk="1" hangingPunct="1">
              <a:lnSpc>
                <a:spcPct val="80000"/>
              </a:lnSpc>
            </a:pPr>
            <a:r>
              <a:rPr lang="en-US" sz="2400" smtClean="0"/>
              <a:t>Wide publicity through electronic and print media proposed. The general theme film too has a special component on disability,</a:t>
            </a:r>
          </a:p>
          <a:p>
            <a:pPr marL="547688" indent="-411163" eaLnBrk="1" hangingPunct="1">
              <a:lnSpc>
                <a:spcPct val="80000"/>
              </a:lnSpc>
            </a:pPr>
            <a:r>
              <a:rPr lang="en-US" sz="2400" smtClean="0"/>
              <a:t>Special  write up on disability prepared and put in the media kit to be made available to media  persons,</a:t>
            </a:r>
          </a:p>
          <a:p>
            <a:pPr marL="547688" indent="-411163" eaLnBrk="1" hangingPunct="1">
              <a:lnSpc>
                <a:spcPct val="80000"/>
              </a:lnSpc>
            </a:pPr>
            <a:r>
              <a:rPr lang="en-US" sz="2400" smtClean="0"/>
              <a:t> various other innovative modes of publicity like rallies  etc. proposed.</a:t>
            </a:r>
          </a:p>
        </p:txBody>
      </p:sp>
      <p:sp>
        <p:nvSpPr>
          <p:cNvPr id="21508" name="Oval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534400" y="175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5344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1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5344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6477000" cy="685800"/>
          </a:xfrm>
        </p:spPr>
        <p:txBody>
          <a:bodyPr anchor="b"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What is Disability?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‘Disability is a physical or mental condition/impairment that limits one or more major life activities substantially."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5124" name="Picture 7" descr="k11975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33600"/>
            <a:ext cx="2374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IN" sz="2800" smtClean="0">
                <a:solidFill>
                  <a:srgbClr val="800000"/>
                </a:solidFill>
              </a:rPr>
              <a:t>Publicity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smtClean="0"/>
              <a:t>Special E-learning module prepared to show as to how to approach and extract information from respondents,</a:t>
            </a:r>
          </a:p>
          <a:p>
            <a:r>
              <a:rPr lang="en-IN" sz="2400" smtClean="0"/>
              <a:t>Leaflet on disability was prepared and distributed among media persons</a:t>
            </a:r>
          </a:p>
          <a:p>
            <a:r>
              <a:rPr lang="en-IN" sz="2400" smtClean="0"/>
              <a:t>Seminars and workshops were held at State level to create awareness,</a:t>
            </a:r>
          </a:p>
          <a:p>
            <a:r>
              <a:rPr lang="en-IN" sz="2400" smtClean="0"/>
              <a:t>Banners and Posters on disability displayed,</a:t>
            </a:r>
          </a:p>
          <a:p>
            <a:r>
              <a:rPr lang="en-IN" sz="2400" smtClean="0"/>
              <a:t>Rallies and other events organized </a:t>
            </a:r>
          </a:p>
          <a:p>
            <a:r>
              <a:rPr lang="en-IN" sz="2400" smtClean="0"/>
              <a:t>At Census Directorate level many an innovative modes of publicity were used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</a:rPr>
              <a:t>Print advertisements</a:t>
            </a:r>
          </a:p>
        </p:txBody>
      </p:sp>
      <p:pic>
        <p:nvPicPr>
          <p:cNvPr id="23555" name="Picture 6" descr="horiz%20o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620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Theme%20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5438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</a:rPr>
              <a:t>Disability in news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3400" smtClean="0">
                <a:solidFill>
                  <a:srgbClr val="990000"/>
                </a:solidFill>
              </a:rPr>
              <a:t>Issues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05800" cy="4114800"/>
          </a:xfrm>
        </p:spPr>
        <p:txBody>
          <a:bodyPr/>
          <a:lstStyle/>
          <a:p>
            <a:pPr marL="514350" indent="-514350"/>
            <a:r>
              <a:rPr lang="en-US" sz="2400" smtClean="0"/>
              <a:t>How to devise appropriate question on disability and prepare simple instructions</a:t>
            </a:r>
          </a:p>
          <a:p>
            <a:pPr marL="514350" indent="-514350"/>
            <a:r>
              <a:rPr lang="en-US" sz="2400" smtClean="0"/>
              <a:t>How to evolve appropriate training modules to inspire and motivate Census Enumerators to canvass the question on disability without hesitation ;</a:t>
            </a:r>
          </a:p>
          <a:p>
            <a:pPr marL="514350" indent="-514350"/>
            <a:endParaRPr lang="en-US" sz="2400" smtClean="0"/>
          </a:p>
          <a:p>
            <a:pPr marL="514350" indent="-514350"/>
            <a:r>
              <a:rPr lang="en-US" sz="2400" smtClean="0"/>
              <a:t>How to inform the masses about the importance of disability statistics  to the government; </a:t>
            </a:r>
          </a:p>
          <a:p>
            <a:pPr marL="514350" indent="-514350"/>
            <a:endParaRPr lang="en-US" sz="2400" smtClean="0"/>
          </a:p>
          <a:p>
            <a:pPr marL="514350" indent="-514350"/>
            <a:r>
              <a:rPr lang="en-US" sz="2400" smtClean="0"/>
              <a:t>How to reach out to the general public to report the disability status correctly and accurately and to overcome the culture barriers, </a:t>
            </a:r>
          </a:p>
          <a:p>
            <a:pPr marL="514350" indent="-514350"/>
            <a:r>
              <a:rPr lang="en-US" sz="2400" smtClean="0"/>
              <a:t>How to create an atmosphere where enumerator is allowed to work with dignity</a:t>
            </a:r>
          </a:p>
          <a:p>
            <a:pPr marL="514350" indent="-514350"/>
            <a:endParaRPr lang="en-US" sz="2400" smtClean="0"/>
          </a:p>
          <a:p>
            <a:pPr marL="514350" indent="-514350"/>
            <a:endParaRPr lang="en-US" sz="2400" smtClean="0"/>
          </a:p>
          <a:p>
            <a:pPr marL="514350" indent="-514350" eaLnBrk="1" hangingPunct="1">
              <a:lnSpc>
                <a:spcPct val="80000"/>
              </a:lnSpc>
              <a:buFont typeface="Lucida Sans" pitchFamily="34" charset="0"/>
              <a:buAutoNum type="arabicPeriod"/>
            </a:pPr>
            <a:endParaRPr lang="en-US" sz="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44563"/>
          </a:xfrm>
        </p:spPr>
        <p:txBody>
          <a:bodyPr/>
          <a:lstStyle/>
          <a:p>
            <a:r>
              <a:rPr lang="en-US" sz="2800" smtClean="0">
                <a:solidFill>
                  <a:srgbClr val="660033"/>
                </a:solidFill>
              </a:rPr>
              <a:t>What should be done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sz="2400" smtClean="0"/>
              <a:t>Decide the types of disabilities on which information is required </a:t>
            </a:r>
          </a:p>
          <a:p>
            <a:r>
              <a:rPr lang="en-US" sz="2400" smtClean="0"/>
              <a:t>Consult all stakeholders before finalizing the question and the definitions,</a:t>
            </a:r>
          </a:p>
          <a:p>
            <a:r>
              <a:rPr lang="en-US" sz="2400" smtClean="0"/>
              <a:t>Keep the question and the definitions simple</a:t>
            </a:r>
          </a:p>
          <a:p>
            <a:r>
              <a:rPr lang="en-US" sz="2400" smtClean="0"/>
              <a:t>Enumerators should be adequately trained to canvass the question with caution. Sensitivity of the respondent should not be hurt</a:t>
            </a:r>
          </a:p>
          <a:p>
            <a:r>
              <a:rPr lang="en-US" sz="2400" smtClean="0"/>
              <a:t>Also remember, too much stress on sensitive nature of the question will discourage the Enumerators to canvass the question</a:t>
            </a:r>
          </a:p>
          <a:p>
            <a:r>
              <a:rPr lang="en-US" sz="2400" smtClean="0"/>
              <a:t>Motivate Enumerators to canvass the question on disability and to ensure that Infants, Girls of Marriageable age and elderly are not missed out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smtClean="0">
                <a:solidFill>
                  <a:srgbClr val="660033"/>
                </a:solidFill>
              </a:rPr>
              <a:t>What should be done</a:t>
            </a:r>
            <a:endParaRPr lang="en-US" sz="280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Engage more and more NGOs/organizations/volunteers to create awareness. </a:t>
            </a:r>
          </a:p>
          <a:p>
            <a:r>
              <a:rPr lang="en-US" sz="2400" smtClean="0"/>
              <a:t>There role should be defined</a:t>
            </a:r>
          </a:p>
          <a:p>
            <a:r>
              <a:rPr lang="en-US" sz="2400" smtClean="0"/>
              <a:t>Target rural areas more for creating awareness</a:t>
            </a:r>
          </a:p>
          <a:p>
            <a:r>
              <a:rPr lang="en-US" sz="2400" smtClean="0"/>
              <a:t>Enumerators should first establish rapport with the respondent before asking question on disability</a:t>
            </a:r>
          </a:p>
          <a:p>
            <a:r>
              <a:rPr lang="en-US" sz="2400" smtClean="0"/>
              <a:t>Inform the purpose of collection of information and the use to which this is going to be put</a:t>
            </a:r>
          </a:p>
          <a:p>
            <a:r>
              <a:rPr lang="en-US" sz="2400" smtClean="0"/>
              <a:t>Seek public cooperation through messages by celebrities, local heros</a:t>
            </a:r>
          </a:p>
          <a:p>
            <a:r>
              <a:rPr lang="en-US" sz="2400" smtClean="0"/>
              <a:t>Devise a publicity campaign to educated public about the need for data on disability.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Conclusion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Census data on disability would give a broad idea about the prevalence of disability in the country up to the lowest administrative level.</a:t>
            </a:r>
          </a:p>
          <a:p>
            <a:pPr eaLnBrk="1" hangingPunct="1"/>
            <a:r>
              <a:rPr lang="en-GB" sz="2400" smtClean="0"/>
              <a:t>It will help the Government to plan policies, allocate adequate resources and provide support services for persons with disabilities and their families.</a:t>
            </a:r>
            <a:endParaRPr lang="en-US" sz="2400" smtClean="0"/>
          </a:p>
          <a:p>
            <a:pPr eaLnBrk="1" hangingPunct="1"/>
            <a:r>
              <a:rPr lang="en-GB" sz="2400" smtClean="0"/>
              <a:t>It will help in taking adequate measures to provide equal opportunities in education and employment for people with disabilities. </a:t>
            </a:r>
            <a:endParaRPr lang="en-US" sz="2400" smtClean="0"/>
          </a:p>
          <a:p>
            <a:pPr eaLnBrk="1" hangingPunct="1"/>
            <a:r>
              <a:rPr lang="en-US" sz="2400" smtClean="0"/>
              <a:t>Would provide platform for further detailed investigations by other agencies;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5562600"/>
            <a:ext cx="3810000" cy="609600"/>
          </a:xfrm>
        </p:spPr>
        <p:txBody>
          <a:bodyPr/>
          <a:lstStyle/>
          <a:p>
            <a:pPr algn="r" eaLnBrk="1" hangingPunct="1"/>
            <a:r>
              <a:rPr lang="en-US" sz="3400" smtClean="0"/>
              <a:t> </a:t>
            </a:r>
            <a:r>
              <a:rPr lang="en-US" sz="3400" smtClean="0">
                <a:solidFill>
                  <a:srgbClr val="800000"/>
                </a:solidFill>
              </a:rPr>
              <a:t>Thank You</a:t>
            </a:r>
          </a:p>
        </p:txBody>
      </p:sp>
      <p:pic>
        <p:nvPicPr>
          <p:cNvPr id="30723" name="Picture 4" descr="Cartoon of a Disabled Boy Playing Basketball From a Wheelchair - Royalty Free Clipart Picture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819400"/>
            <a:ext cx="3195638" cy="3595688"/>
          </a:xfrm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8" y="285750"/>
            <a:ext cx="6921500" cy="628650"/>
          </a:xfrm>
        </p:spPr>
        <p:txBody>
          <a:bodyPr anchor="b"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en-US" sz="280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en-US" sz="2800" smtClean="0">
                <a:solidFill>
                  <a:srgbClr val="800000"/>
                </a:solidFill>
              </a:rPr>
              <a:t>Where do Disabilities Come From </a:t>
            </a:r>
            <a:endParaRPr lang="en-US" sz="2800" smtClean="0">
              <a:solidFill>
                <a:srgbClr val="800000"/>
              </a:solidFill>
              <a:latin typeface="Book Antiqua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60896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Some are </a:t>
            </a:r>
            <a:r>
              <a:rPr lang="en-US" sz="2800" smtClean="0">
                <a:solidFill>
                  <a:srgbClr val="800000"/>
                </a:solidFill>
              </a:rPr>
              <a:t>born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  <a:r>
              <a:rPr lang="en-US" sz="2800" smtClean="0"/>
              <a:t>with disability. It</a:t>
            </a:r>
            <a:r>
              <a:rPr lang="en-US" sz="2800" smtClean="0">
                <a:solidFill>
                  <a:srgbClr val="000000"/>
                </a:solidFill>
              </a:rPr>
              <a:t> is called congenital disability.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0000"/>
                </a:solidFill>
              </a:rPr>
              <a:t>Disabilities are also </a:t>
            </a:r>
            <a:r>
              <a:rPr lang="en-US" sz="2800" smtClean="0">
                <a:solidFill>
                  <a:srgbClr val="800000"/>
                </a:solidFill>
              </a:rPr>
              <a:t>acquired</a:t>
            </a:r>
            <a:r>
              <a:rPr lang="en-US" sz="2800" smtClean="0">
                <a:solidFill>
                  <a:schemeClr val="tx2"/>
                </a:solidFill>
              </a:rPr>
              <a:t>. </a:t>
            </a:r>
            <a:r>
              <a:rPr lang="en-US" sz="2800" smtClean="0">
                <a:solidFill>
                  <a:schemeClr val="accent2"/>
                </a:solidFill>
              </a:rPr>
              <a:t>t </a:t>
            </a:r>
            <a:r>
              <a:rPr lang="en-US" sz="2800" smtClean="0">
                <a:solidFill>
                  <a:srgbClr val="000000"/>
                </a:solidFill>
              </a:rPr>
              <a:t> Acquired disabilities commonly arise from accidents, illness, working conditions that expose a person to an unhealthy environment.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6148" name="Picture 9" descr="ml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764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stock photo : closeup of hand on wheel of wheelcha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1541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Need for data on disability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Every human society has a few members who suffer from one or the other type of disability;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Data is required for making policies and programmes for the welfare of this dis-advantaged segment of the society;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Only Population Census which collects information about each individual can provide this information.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Important yet complex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Data important for the welfare of disabled;</a:t>
            </a:r>
          </a:p>
          <a:p>
            <a:pPr eaLnBrk="1" hangingPunct="1"/>
            <a:r>
              <a:rPr lang="en-US" sz="2400" smtClean="0"/>
              <a:t>Collection not simple;</a:t>
            </a:r>
          </a:p>
          <a:p>
            <a:pPr eaLnBrk="1" hangingPunct="1"/>
            <a:r>
              <a:rPr lang="en-US" sz="2400" smtClean="0"/>
              <a:t>Quality of census data on disability has been an issue in Census;</a:t>
            </a:r>
          </a:p>
          <a:p>
            <a:pPr eaLnBrk="1" hangingPunct="1"/>
            <a:r>
              <a:rPr lang="en-US" sz="2400" smtClean="0"/>
              <a:t>Many a factors are responsible;</a:t>
            </a:r>
          </a:p>
          <a:p>
            <a:pPr eaLnBrk="1" hangingPunct="1"/>
            <a:r>
              <a:rPr lang="en-US" sz="2400" smtClean="0"/>
              <a:t>Past experience testifies this</a:t>
            </a:r>
            <a:r>
              <a:rPr lang="en-US" smtClean="0"/>
              <a:t>.</a:t>
            </a:r>
          </a:p>
        </p:txBody>
      </p:sp>
      <p:pic>
        <p:nvPicPr>
          <p:cNvPr id="8196" name="Picture 5" descr="Silhouette of a woman in a wheelchair with her arms raised in success Stock Photo - 12582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200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6248400" cy="750888"/>
          </a:xfrm>
        </p:spPr>
        <p:txBody>
          <a:bodyPr anchor="b"/>
          <a:lstStyle/>
          <a:p>
            <a:pPr eaLnBrk="1" hangingPunct="1"/>
            <a:r>
              <a:rPr lang="en-US" sz="2800" smtClean="0">
                <a:solidFill>
                  <a:srgbClr val="800000"/>
                </a:solidFill>
              </a:rPr>
              <a:t>Brief History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990600" y="914400"/>
            <a:ext cx="7315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The question on disability was canvassed in all the censuses since 1872 to 1931.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Due to the doubts expressed by the earlier Census Commissioners about the quality of data, the question on disability was not canvassed in the censuses of 1941,1951, 1961 and 1971.</a:t>
            </a:r>
          </a:p>
          <a:p>
            <a:endParaRPr lang="en-US" sz="2400">
              <a:latin typeface="Calibri" pitchFamily="34" charset="0"/>
            </a:endParaRP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457200" y="1219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auto">
          <a:xfrm>
            <a:off x="381000" y="2133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9222" name="Picture 10" descr="ANd9GcSakhsbOav5q2I-zrtuqxOAXo8hq1ThQZO7WVlbrWeXBANQTp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386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7800"/>
            <a:ext cx="7543800" cy="4114800"/>
          </a:xfrm>
        </p:spPr>
        <p:txBody>
          <a:bodyPr/>
          <a:lstStyle/>
          <a:p>
            <a:pPr indent="603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1.    1981 being the year of disabled, the question on    	disability was re-introduced;</a:t>
            </a: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Calibri" pitchFamily="34" charset="0"/>
            </a:endParaRP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2. Results were not encouraging. There was large scale under enumeration of disabled;</a:t>
            </a: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latin typeface="Calibri" pitchFamily="34" charset="0"/>
            </a:endParaRP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3.  Census Commissioner, 1981 Census observed that </a:t>
            </a:r>
            <a:r>
              <a:rPr lang="en-US" sz="2400" i="1" smtClean="0">
                <a:solidFill>
                  <a:schemeClr val="tx2"/>
                </a:solidFill>
                <a:latin typeface="Calibri" pitchFamily="34" charset="0"/>
              </a:rPr>
              <a:t>Population Census is not the right medium to collect information on disability;</a:t>
            </a: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i="1" smtClean="0">
              <a:solidFill>
                <a:schemeClr val="tx2"/>
              </a:solidFill>
              <a:latin typeface="Calibri" pitchFamily="34" charset="0"/>
            </a:endParaRPr>
          </a:p>
          <a:p>
            <a:pPr marL="857250"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The question on disability was not canvassed at the 1991 Census.</a:t>
            </a:r>
          </a:p>
          <a:p>
            <a:pPr indent="60325" eaLnBrk="1" hangingPunct="1">
              <a:lnSpc>
                <a:spcPct val="80000"/>
              </a:lnSpc>
            </a:pPr>
            <a:endParaRPr lang="en-US" sz="2400" smtClean="0">
              <a:latin typeface="Calibri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382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800000"/>
                </a:solidFill>
              </a:rPr>
              <a:t>Brief History contd.</a:t>
            </a:r>
            <a:endParaRPr lang="en-IN" sz="2800">
              <a:solidFill>
                <a:srgbClr val="800000"/>
              </a:solidFill>
            </a:endParaRP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85800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The question was re-introduced at 2001 Census;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alibri" pitchFamily="34" charset="0"/>
              </a:rPr>
              <a:t>Factors responsible were: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		1. Enactment of persons with Disability    	    	    	     Act, 1995;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		2. Request made by the Union Ministries 	    	    	    for collection of data on disabled;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		3. Awareness among disabled and 	  	 	    	    disability rights  groups. They demanded 	  	 	    inclusion of the question on disability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Calibri" pitchFamily="34" charset="0"/>
              </a:rPr>
              <a:t>		    Census Schedule.	</a:t>
            </a:r>
            <a:endParaRPr lang="en-US" sz="2400" b="1" smtClean="0">
              <a:sym typeface="Webdings" pitchFamily="18" charset="2"/>
            </a:endParaRPr>
          </a:p>
        </p:txBody>
      </p:sp>
      <p:pic>
        <p:nvPicPr>
          <p:cNvPr id="11267" name="Picture 9" descr="Disabled persons participate in a peaceful march on World Disability Day in Srinagar. PTI  World Disability Da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4379913"/>
            <a:ext cx="35179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 descr="Together we can Together we will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87850"/>
            <a:ext cx="2667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838200" y="2286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Brief History contd.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752600" y="1752600"/>
            <a:ext cx="6477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>
                <a:schemeClr val="tx1"/>
              </a:buClr>
              <a:buSzPct val="90000"/>
            </a:pPr>
            <a:r>
              <a:rPr lang="en-US" sz="2400">
                <a:latin typeface="Calibri" pitchFamily="34" charset="0"/>
              </a:rPr>
              <a:t>2001 Census:</a:t>
            </a:r>
          </a:p>
          <a:p>
            <a:pPr lvl="1">
              <a:buClr>
                <a:schemeClr val="tx1"/>
              </a:buClr>
              <a:buSzPct val="90000"/>
            </a:pPr>
            <a:endParaRPr lang="en-US" sz="2400">
              <a:latin typeface="Calibri" pitchFamily="34" charset="0"/>
            </a:endParaRPr>
          </a:p>
          <a:p>
            <a:pPr lvl="1">
              <a:buClr>
                <a:schemeClr val="tx1"/>
              </a:buClr>
              <a:buSzPct val="90000"/>
            </a:pPr>
            <a:r>
              <a:rPr lang="en-US" sz="2400">
                <a:latin typeface="Calibri" pitchFamily="34" charset="0"/>
              </a:rPr>
              <a:t>Information on five types of disability was collected: </a:t>
            </a:r>
          </a:p>
          <a:p>
            <a:pPr lvl="1">
              <a:buClr>
                <a:schemeClr val="tx1"/>
              </a:buClr>
              <a:buSzPct val="90000"/>
            </a:pPr>
            <a:r>
              <a:rPr lang="en-US" sz="2400">
                <a:latin typeface="Calibri" pitchFamily="34" charset="0"/>
              </a:rPr>
              <a:t>	 -In Seeing</a:t>
            </a:r>
          </a:p>
          <a:p>
            <a:pPr lvl="2">
              <a:buClr>
                <a:schemeClr val="tx1"/>
              </a:buClr>
              <a:buSzPct val="90000"/>
              <a:buFontTx/>
              <a:buChar char="–"/>
            </a:pPr>
            <a:r>
              <a:rPr lang="en-US" sz="2400">
                <a:latin typeface="Calibri" pitchFamily="34" charset="0"/>
              </a:rPr>
              <a:t>In Speech</a:t>
            </a:r>
          </a:p>
          <a:p>
            <a:pPr lvl="2">
              <a:buClr>
                <a:schemeClr val="tx1"/>
              </a:buClr>
              <a:buSzPct val="90000"/>
              <a:buFontTx/>
              <a:buChar char="–"/>
            </a:pPr>
            <a:r>
              <a:rPr lang="en-US" sz="2400">
                <a:latin typeface="Calibri" pitchFamily="34" charset="0"/>
              </a:rPr>
              <a:t>In Hearing</a:t>
            </a:r>
          </a:p>
          <a:p>
            <a:pPr lvl="2">
              <a:buClr>
                <a:schemeClr val="tx1"/>
              </a:buClr>
              <a:buSzPct val="90000"/>
              <a:buFontTx/>
              <a:buChar char="–"/>
            </a:pPr>
            <a:r>
              <a:rPr lang="en-US" sz="2400">
                <a:latin typeface="Calibri" pitchFamily="34" charset="0"/>
              </a:rPr>
              <a:t>In Movement</a:t>
            </a:r>
          </a:p>
          <a:p>
            <a:pPr lvl="2">
              <a:buClr>
                <a:schemeClr val="tx1"/>
              </a:buClr>
              <a:buSzPct val="90000"/>
              <a:buFontTx/>
              <a:buChar char="–"/>
            </a:pPr>
            <a:r>
              <a:rPr lang="en-US" sz="2400">
                <a:latin typeface="Calibri" pitchFamily="34" charset="0"/>
              </a:rPr>
              <a:t>Mental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990600" y="5334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800000"/>
                </a:solidFill>
              </a:rPr>
              <a:t>Brief History contd.</a:t>
            </a:r>
            <a:endParaRPr lang="en-IN" sz="2800">
              <a:solidFill>
                <a:srgbClr val="800000"/>
              </a:solidFill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7772400" y="457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ym typeface="Webdings" pitchFamily="18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698</TotalTime>
  <Words>1207</Words>
  <Application>Microsoft Office PowerPoint</Application>
  <PresentationFormat>On-screen Show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Watermark</vt:lpstr>
      <vt:lpstr>Chart</vt:lpstr>
      <vt:lpstr>Disability</vt:lpstr>
      <vt:lpstr>What is Disability?</vt:lpstr>
      <vt:lpstr> Where do Disabilities Come From </vt:lpstr>
      <vt:lpstr>Need for data on disability</vt:lpstr>
      <vt:lpstr>Important yet complex</vt:lpstr>
      <vt:lpstr>Brief History</vt:lpstr>
      <vt:lpstr>Slide 7</vt:lpstr>
      <vt:lpstr>Slide 8</vt:lpstr>
      <vt:lpstr>Slide 9</vt:lpstr>
      <vt:lpstr>Slide 10</vt:lpstr>
      <vt:lpstr>Percentage distribution by type of disability Census 2001</vt:lpstr>
      <vt:lpstr>Slide 12</vt:lpstr>
      <vt:lpstr>2011 Census</vt:lpstr>
      <vt:lpstr>2011 Census-Finalization of question-the definitional aspect</vt:lpstr>
      <vt:lpstr>2011 Census-the question on disability</vt:lpstr>
      <vt:lpstr>2011 Census-Important features of the  question on disability</vt:lpstr>
      <vt:lpstr>2011 Census-Training</vt:lpstr>
      <vt:lpstr>Slide 18</vt:lpstr>
      <vt:lpstr>2011 Census-Publicity on disability</vt:lpstr>
      <vt:lpstr>Publicity</vt:lpstr>
      <vt:lpstr>Print advertisements</vt:lpstr>
      <vt:lpstr>Slide 22</vt:lpstr>
      <vt:lpstr>Disability in news</vt:lpstr>
      <vt:lpstr>Issues</vt:lpstr>
      <vt:lpstr>What should be done </vt:lpstr>
      <vt:lpstr>What should be done</vt:lpstr>
      <vt:lpstr>Conclusion</vt:lpstr>
      <vt:lpstr> Thank You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</dc:title>
  <dc:creator>Manas Tamhane</dc:creator>
  <cp:lastModifiedBy>NIMH</cp:lastModifiedBy>
  <cp:revision>74</cp:revision>
  <dcterms:created xsi:type="dcterms:W3CDTF">2013-01-31T15:49:49Z</dcterms:created>
  <dcterms:modified xsi:type="dcterms:W3CDTF">2014-04-08T07:56:32Z</dcterms:modified>
</cp:coreProperties>
</file>